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61" r:id="rId3"/>
    <p:sldId id="280" r:id="rId4"/>
    <p:sldId id="272" r:id="rId5"/>
    <p:sldId id="263" r:id="rId6"/>
    <p:sldId id="267" r:id="rId7"/>
    <p:sldId id="279" r:id="rId8"/>
    <p:sldId id="264" r:id="rId9"/>
    <p:sldId id="265" r:id="rId10"/>
    <p:sldId id="282" r:id="rId11"/>
    <p:sldId id="283" r:id="rId12"/>
    <p:sldId id="284" r:id="rId13"/>
    <p:sldId id="266" r:id="rId14"/>
    <p:sldId id="273" r:id="rId15"/>
    <p:sldId id="287" r:id="rId16"/>
    <p:sldId id="274" r:id="rId17"/>
    <p:sldId id="275" r:id="rId18"/>
    <p:sldId id="276" r:id="rId19"/>
    <p:sldId id="269" r:id="rId20"/>
    <p:sldId id="268" r:id="rId21"/>
    <p:sldId id="285" r:id="rId22"/>
    <p:sldId id="270" r:id="rId23"/>
    <p:sldId id="271" r:id="rId25"/>
    <p:sldId id="28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customXml" Target="../customXml/item3.xml"/><Relationship Id="rId31" Type="http://schemas.openxmlformats.org/officeDocument/2006/relationships/customXml" Target="../customXml/item2.xml"/><Relationship Id="rId30" Type="http://schemas.openxmlformats.org/officeDocument/2006/relationships/customXml" Target="../customXml/item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4872680-3826-48D8-A0B9-F293E3A564DD}"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FC0F02A-B435-4587-AE10-6A02865845FD}"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DF27A1-9C29-4918-BA16-87149545F673}"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7EEE601-4D27-49FF-B099-2799466F7EDA}"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B4E52469-603F-4B0F-8F23-6B2B143D5424}"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CD7781E0-05FC-475E-A14D-85EF9B55E67B}"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E3C1328-ADC8-435B-8F5C-D339CD9DD487}"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4941151-B38C-4230-91F0-8A3BB69A056C}"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F6EA29-EE45-46F5-8084-6929433FA14E}"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77" name="Group 76"/>
          <p:cNvGrpSpPr>
            <a:grpSpLocks noGrp="1" noRot="1" noChangeAspect="1" noMove="1" noResize="1" noUngrp="1"/>
          </p:cNvGrpSpPr>
          <p:nvPr/>
        </p:nvGrpSpPr>
        <p:grpSpPr>
          <a:xfrm>
            <a:off x="0" y="-1"/>
            <a:ext cx="12192003" cy="6858001"/>
            <a:chOff x="0" y="-1"/>
            <a:chExt cx="12192003" cy="6858001"/>
          </a:xfrm>
        </p:grpSpPr>
        <p:sp useBgFill="1">
          <p:nvSpPr>
            <p:cNvPr id="78" name="Rectangle 77"/>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5" name="Picture 4" descr="close up of circuit board"/>
          <p:cNvPicPr>
            <a:picLocks noChangeAspect="1"/>
          </p:cNvPicPr>
          <p:nvPr/>
        </p:nvPicPr>
        <p:blipFill rotWithShape="1">
          <a:blip r:embed="rId3">
            <a:alphaModFix amt="30000"/>
          </a:blip>
          <a:srcRect t="6504" b="9202"/>
          <a:stretch>
            <a:fillRect/>
          </a:stretch>
        </p:blipFill>
        <p:spPr>
          <a:xfrm>
            <a:off x="-2" y="41285"/>
            <a:ext cx="12188389" cy="6857990"/>
          </a:xfrm>
          <a:prstGeom prst="rect">
            <a:avLst/>
          </a:prstGeom>
        </p:spPr>
      </p:pic>
      <p:grpSp>
        <p:nvGrpSpPr>
          <p:cNvPr id="81" name="Group 80"/>
          <p:cNvGrpSpPr>
            <a:grpSpLocks noGrp="1" noRot="1" noChangeAspect="1" noMove="1" noResize="1" noUngrp="1"/>
          </p:cNvGrpSpPr>
          <p:nvPr/>
        </p:nvGrpSpPr>
        <p:grpSpPr>
          <a:xfrm>
            <a:off x="605895" y="2235200"/>
            <a:ext cx="10982062" cy="2396067"/>
            <a:chOff x="605895" y="2235200"/>
            <a:chExt cx="10982062" cy="2396067"/>
          </a:xfrm>
        </p:grpSpPr>
        <p:sp>
          <p:nvSpPr>
            <p:cNvPr id="82" name="Round Diagonal Corner Rectangle 7"/>
            <p:cNvSpPr/>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p:cNvGrpSpPr/>
            <p:nvPr/>
          </p:nvGrpSpPr>
          <p:grpSpPr>
            <a:xfrm>
              <a:off x="605895" y="2900097"/>
              <a:ext cx="10982062" cy="1211524"/>
              <a:chOff x="605895" y="2900097"/>
              <a:chExt cx="10982062" cy="1211524"/>
            </a:xfrm>
          </p:grpSpPr>
          <p:sp>
            <p:nvSpPr>
              <p:cNvPr id="84"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p:cNvSpPr>
            <a:spLocks noGrp="1"/>
          </p:cNvSpPr>
          <p:nvPr>
            <p:ph type="ctrTitle"/>
          </p:nvPr>
        </p:nvSpPr>
        <p:spPr>
          <a:xfrm>
            <a:off x="2707640" y="2508039"/>
            <a:ext cx="6858000" cy="1367896"/>
          </a:xfrm>
        </p:spPr>
        <p:txBody>
          <a:bodyPr>
            <a:normAutofit/>
          </a:bodyPr>
          <a:lstStyle/>
          <a:p>
            <a:pPr algn="ctr"/>
            <a:r>
              <a:rPr lang="en-US" altLang="en-US" dirty="0"/>
              <a:t>Automated Forklift</a:t>
            </a:r>
            <a:endParaRPr lang="en-US" altLang="en-US" dirty="0"/>
          </a:p>
        </p:txBody>
      </p:sp>
      <p:sp>
        <p:nvSpPr>
          <p:cNvPr id="3" name="Subtitle 2"/>
          <p:cNvSpPr>
            <a:spLocks noGrp="1"/>
          </p:cNvSpPr>
          <p:nvPr>
            <p:ph type="subTitle" idx="1"/>
          </p:nvPr>
        </p:nvSpPr>
        <p:spPr>
          <a:xfrm>
            <a:off x="2667001" y="3673158"/>
            <a:ext cx="6857999" cy="953029"/>
          </a:xfrm>
        </p:spPr>
        <p:txBody>
          <a:bodyPr>
            <a:normAutofit/>
          </a:bodyPr>
          <a:lstStyle/>
          <a:p>
            <a:pPr algn="ctr"/>
            <a:r>
              <a:rPr lang="en-US" altLang="en-US" sz="2400" dirty="0"/>
              <a:t>for Enhanced Material Handling </a:t>
            </a:r>
            <a:endParaRPr lang="en-US" altLang="en-US" sz="2400" dirty="0"/>
          </a:p>
        </p:txBody>
      </p:sp>
      <p:sp>
        <p:nvSpPr>
          <p:cNvPr id="4" name="Content Placeholder 2"/>
          <p:cNvSpPr>
            <a:spLocks noGrp="1"/>
          </p:cNvSpPr>
          <p:nvPr/>
        </p:nvSpPr>
        <p:spPr>
          <a:xfrm>
            <a:off x="795020" y="4558030"/>
            <a:ext cx="4422140" cy="30727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altLang="en-US">
              <a:latin typeface="Times New Roman" panose="02020603050405020304" charset="0"/>
              <a:cs typeface="Times New Roman" panose="02020603050405020304" charset="0"/>
            </a:endParaRPr>
          </a:p>
        </p:txBody>
      </p:sp>
      <p:sp>
        <p:nvSpPr>
          <p:cNvPr id="6" name="Content Placeholder 2"/>
          <p:cNvSpPr>
            <a:spLocks noGrp="1"/>
          </p:cNvSpPr>
          <p:nvPr/>
        </p:nvSpPr>
        <p:spPr>
          <a:xfrm>
            <a:off x="7397750" y="4669790"/>
            <a:ext cx="5611495" cy="35420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ltLang="en-US">
                <a:latin typeface="Times New Roman" panose="02020603050405020304" charset="0"/>
                <a:cs typeface="Times New Roman" panose="02020603050405020304" charset="0"/>
              </a:rPr>
              <a:t>Paper ID - 28</a:t>
            </a:r>
            <a:endParaRPr lang="en-US" altLang="en-US">
              <a:latin typeface="Times New Roman" panose="02020603050405020304" charset="0"/>
              <a:cs typeface="Times New Roman" panose="02020603050405020304" charset="0"/>
            </a:endParaRPr>
          </a:p>
          <a:p>
            <a:pPr marL="0" indent="0">
              <a:buNone/>
            </a:pPr>
            <a:r>
              <a:rPr lang="en-US" altLang="en-US">
                <a:latin typeface="Times New Roman" panose="02020603050405020304" charset="0"/>
                <a:cs typeface="Times New Roman" panose="02020603050405020304" charset="0"/>
              </a:rPr>
              <a:t>ABHINAND BINU</a:t>
            </a:r>
            <a:endParaRPr lang="en-US" altLang="en-US">
              <a:latin typeface="Times New Roman" panose="02020603050405020304" charset="0"/>
              <a:cs typeface="Times New Roman" panose="02020603050405020304" charset="0"/>
            </a:endParaRPr>
          </a:p>
          <a:p>
            <a:pPr marL="0" indent="0">
              <a:buNone/>
            </a:pPr>
            <a:r>
              <a:rPr lang="en-US" altLang="en-US">
                <a:latin typeface="Times New Roman" panose="02020603050405020304" charset="0"/>
                <a:cs typeface="Times New Roman" panose="02020603050405020304" charset="0"/>
              </a:rPr>
              <a:t>RAJADHANI INSTITUTE OF ENGINEERING &amp; TECHNOLOGY</a:t>
            </a:r>
            <a:endParaRPr lang="en-US" altLang="en-US">
              <a:latin typeface="Times New Roman" panose="02020603050405020304" charset="0"/>
              <a:cs typeface="Times New Roman" panose="02020603050405020304" charset="0"/>
            </a:endParaRPr>
          </a:p>
        </p:txBody>
      </p:sp>
      <p:pic>
        <p:nvPicPr>
          <p:cNvPr id="7" name="Picture 6" descr="WhatsApp Image 2025-04-01 at 15.19.03_3fbdefc9"/>
          <p:cNvPicPr>
            <a:picLocks noChangeAspect="1"/>
          </p:cNvPicPr>
          <p:nvPr/>
        </p:nvPicPr>
        <p:blipFill>
          <a:blip r:embed="rId4"/>
          <a:stretch>
            <a:fillRect/>
          </a:stretch>
        </p:blipFill>
        <p:spPr>
          <a:xfrm>
            <a:off x="5308600" y="149225"/>
            <a:ext cx="1773555" cy="16941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800">
                <a:latin typeface="Times New Roman" panose="02020603050405020304" charset="0"/>
                <a:cs typeface="Times New Roman" panose="02020603050405020304" charset="0"/>
              </a:rPr>
              <a:t>MECHANICAL DESIGN</a:t>
            </a:r>
            <a:endParaRPr lang="en-US" sz="38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141412" y="2330767"/>
            <a:ext cx="9905999" cy="3541714"/>
          </a:xfrm>
        </p:spPr>
        <p:txBody>
          <a:bodyPr/>
          <a:p>
            <a:r>
              <a:rPr lang="en-US" altLang="en-US" sz="2600">
                <a:latin typeface="Times New Roman" panose="02020603050405020304" charset="0"/>
                <a:cs typeface="Times New Roman" panose="02020603050405020304" charset="0"/>
              </a:rPr>
              <a:t>Frame structure (metal chassis).</a:t>
            </a:r>
            <a:endParaRPr lang="en-US" altLang="en-US" sz="2600">
              <a:latin typeface="Times New Roman" panose="02020603050405020304" charset="0"/>
              <a:cs typeface="Times New Roman" panose="02020603050405020304" charset="0"/>
            </a:endParaRPr>
          </a:p>
          <a:p>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Wheel &amp; motor selection.</a:t>
            </a:r>
            <a:endParaRPr lang="en-US" altLang="en-US" sz="2600">
              <a:latin typeface="Times New Roman" panose="02020603050405020304" charset="0"/>
              <a:cs typeface="Times New Roman" panose="02020603050405020304" charset="0"/>
            </a:endParaRPr>
          </a:p>
          <a:p>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Fork lifting system.</a:t>
            </a:r>
            <a:endParaRPr lang="en-US" altLang="en-US" sz="2600">
              <a:latin typeface="Times New Roman" panose="02020603050405020304" charset="0"/>
              <a:cs typeface="Times New Roman" panose="02020603050405020304" charset="0"/>
            </a:endParaRPr>
          </a:p>
        </p:txBody>
      </p:sp>
      <p:pic>
        <p:nvPicPr>
          <p:cNvPr id="4" name="Picture 3" descr="WhatsApp Image 2025-04-01 at 16.49.42_6c446939"/>
          <p:cNvPicPr>
            <a:picLocks noChangeAspect="1"/>
          </p:cNvPicPr>
          <p:nvPr/>
        </p:nvPicPr>
        <p:blipFill>
          <a:blip r:embed="rId1"/>
          <a:srcRect l="8142" t="17417" r="9863" b="5685"/>
          <a:stretch>
            <a:fillRect/>
          </a:stretch>
        </p:blipFill>
        <p:spPr>
          <a:xfrm>
            <a:off x="7310120" y="1212215"/>
            <a:ext cx="3559175" cy="44342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800">
                <a:latin typeface="Times New Roman" panose="02020603050405020304" charset="0"/>
                <a:cs typeface="Times New Roman" panose="02020603050405020304" charset="0"/>
              </a:rPr>
              <a:t>ELECTRICAL DESIGN</a:t>
            </a:r>
            <a:endParaRPr lang="en-US" sz="38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568132" y="2249487"/>
            <a:ext cx="9905999" cy="3541714"/>
          </a:xfrm>
        </p:spPr>
        <p:txBody>
          <a:bodyPr>
            <a:noAutofit/>
          </a:bodyPr>
          <a:p>
            <a:r>
              <a:rPr lang="en-US" altLang="en-US">
                <a:latin typeface="Times New Roman" panose="02020603050405020304" charset="0"/>
                <a:cs typeface="Times New Roman" panose="02020603050405020304" charset="0"/>
              </a:rPr>
              <a:t>Microcontroller: Arduino (e.g., Arduino Mega).</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IR Sensors – Line following &amp; obstacle detection.</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Ultrasonic Sensors – Distance measurement.</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Motor Drivers &amp; Actuators: For lifting</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latin typeface="Times New Roman" panose="02020603050405020304" charset="0"/>
                <a:cs typeface="Times New Roman" panose="02020603050405020304" charset="0"/>
              </a:rPr>
              <a:t>COMPONENTS USED</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141412" y="2183447"/>
            <a:ext cx="9905999" cy="3541714"/>
          </a:xfrm>
        </p:spPr>
        <p:txBody>
          <a:bodyPr>
            <a:noAutofit/>
          </a:bodyPr>
          <a:p>
            <a:pPr marL="0" indent="0">
              <a:buNone/>
            </a:pPr>
            <a:r>
              <a:rPr lang="en-US" altLang="en-US" sz="3200">
                <a:latin typeface="Times New Roman" panose="02020603050405020304" charset="0"/>
                <a:cs typeface="Times New Roman" panose="02020603050405020304" charset="0"/>
              </a:rPr>
              <a:t>  Microcontroller: Arduino Uno</a:t>
            </a:r>
            <a:endParaRPr lang="en-US" altLang="en-US" sz="3200">
              <a:latin typeface="Times New Roman" panose="02020603050405020304" charset="0"/>
              <a:cs typeface="Times New Roman" panose="02020603050405020304" charset="0"/>
            </a:endParaRPr>
          </a:p>
          <a:p>
            <a:pPr marL="0" indent="0">
              <a:buNone/>
            </a:pPr>
            <a:endParaRPr lang="en-US" altLang="en-US" sz="3200">
              <a:latin typeface="Times New Roman" panose="02020603050405020304" charset="0"/>
              <a:cs typeface="Times New Roman" panose="02020603050405020304" charset="0"/>
            </a:endParaRPr>
          </a:p>
          <a:p>
            <a:pPr marL="0" indent="0">
              <a:buNone/>
            </a:pPr>
            <a:r>
              <a:rPr lang="en-US" altLang="en-US">
                <a:latin typeface="Times New Roman" panose="02020603050405020304" charset="0"/>
                <a:cs typeface="Times New Roman" panose="02020603050405020304" charset="0"/>
              </a:rPr>
              <a:t>Arduino is an open-source electronics platform based on easy-to-use hardware and software. Arduino boards are able to read inputs - light on a sensor, a finger on a button, or a Twitter message - and turn it into an output - activating a motor, turning on an LED, publishing something online. You can tell your board what to do by sending a set of instructions to the microcontroller on the board.</a:t>
            </a:r>
            <a:endParaRPr lang="en-US" altLang="en-US">
              <a:latin typeface="Times New Roman" panose="02020603050405020304" charset="0"/>
              <a:cs typeface="Times New Roman" panose="02020603050405020304" charset="0"/>
            </a:endParaRPr>
          </a:p>
        </p:txBody>
      </p:sp>
      <p:pic>
        <p:nvPicPr>
          <p:cNvPr id="4" name="Picture 3"/>
          <p:cNvPicPr/>
          <p:nvPr/>
        </p:nvPicPr>
        <p:blipFill>
          <a:blip r:embed="rId1"/>
          <a:srcRect t="12398" b="13789"/>
          <a:stretch>
            <a:fillRect/>
          </a:stretch>
        </p:blipFill>
        <p:spPr>
          <a:xfrm>
            <a:off x="7153275" y="998855"/>
            <a:ext cx="4280535" cy="23755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413" y="841403"/>
            <a:ext cx="9905998" cy="1478570"/>
          </a:xfrm>
        </p:spPr>
        <p:txBody>
          <a:bodyPr>
            <a:normAutofit fontScale="90000"/>
          </a:bodyPr>
          <a:p>
            <a:r>
              <a:rPr lang="en-US" altLang="en-US">
                <a:latin typeface="Times New Roman" panose="02020603050405020304" charset="0"/>
                <a:cs typeface="Times New Roman" panose="02020603050405020304" charset="0"/>
                <a:sym typeface="+mn-ea"/>
              </a:rPr>
              <a:t>Sensors: IR sensors for LINE </a:t>
            </a:r>
            <a:br>
              <a:rPr lang="en-US" altLang="en-US">
                <a:latin typeface="Times New Roman" panose="02020603050405020304" charset="0"/>
                <a:cs typeface="Times New Roman" panose="02020603050405020304" charset="0"/>
                <a:sym typeface="+mn-ea"/>
              </a:rPr>
            </a:br>
            <a:r>
              <a:rPr lang="en-US" altLang="en-US">
                <a:latin typeface="Times New Roman" panose="02020603050405020304" charset="0"/>
                <a:cs typeface="Times New Roman" panose="02020603050405020304" charset="0"/>
                <a:sym typeface="+mn-ea"/>
              </a:rPr>
              <a:t>FOLLOWING</a:t>
            </a:r>
            <a:br>
              <a:rPr lang="en-US" altLang="en-US">
                <a:latin typeface="Times New Roman" panose="02020603050405020304" charset="0"/>
                <a:cs typeface="Times New Roman" panose="02020603050405020304" charset="0"/>
              </a:rPr>
            </a:br>
            <a:endParaRPr lang="en-US"/>
          </a:p>
        </p:txBody>
      </p:sp>
      <p:pic>
        <p:nvPicPr>
          <p:cNvPr id="4" name="Content Placeholder 3" descr="ir"/>
          <p:cNvPicPr>
            <a:picLocks noChangeAspect="1"/>
          </p:cNvPicPr>
          <p:nvPr>
            <p:ph idx="1"/>
          </p:nvPr>
        </p:nvPicPr>
        <p:blipFill>
          <a:blip r:embed="rId1"/>
          <a:srcRect l="500" t="8852" r="20" b="10048"/>
          <a:stretch>
            <a:fillRect/>
          </a:stretch>
        </p:blipFill>
        <p:spPr>
          <a:xfrm>
            <a:off x="8887460" y="396875"/>
            <a:ext cx="3157855" cy="2367915"/>
          </a:xfrm>
          <a:prstGeom prst="rect">
            <a:avLst/>
          </a:prstGeom>
        </p:spPr>
      </p:pic>
      <p:sp>
        <p:nvSpPr>
          <p:cNvPr id="5" name="Content Placeholder 2"/>
          <p:cNvSpPr>
            <a:spLocks noGrp="1"/>
          </p:cNvSpPr>
          <p:nvPr/>
        </p:nvSpPr>
        <p:spPr>
          <a:xfrm>
            <a:off x="1141412" y="3033712"/>
            <a:ext cx="99059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en-US">
                <a:latin typeface="Times New Roman" panose="02020603050405020304" charset="0"/>
                <a:cs typeface="Times New Roman" panose="02020603050405020304" charset="0"/>
              </a:rPr>
              <a:t>IR technology is used in a wide range of wireless applications which includes remote controls and sensing. The infrared part in the electromagnetic spectrum can be separated into three main regions: near IR, mid-IR &amp; far IR. The wavelengths of these three regions vary based on the application. For the near IR region, the wavelength ranges from 700 nm- 1400 nm, the wavelength of the mid-IR region ranges from 1400 nm – 3000 nm &amp; finally for the far IR region, the wavelength ranges from 3000 nm – 1 mm.</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413" y="191798"/>
            <a:ext cx="9905998" cy="1478570"/>
          </a:xfrm>
        </p:spPr>
        <p:txBody>
          <a:bodyPr/>
          <a:p>
            <a:r>
              <a:rPr lang="en-US" sz="3800">
                <a:latin typeface="Times New Roman" panose="02020603050405020304" charset="0"/>
                <a:cs typeface="Times New Roman" panose="02020603050405020304" charset="0"/>
              </a:rPr>
              <a:t>uLTRA SONIC sensor: FOR OBSTACLE AVOIDANCE</a:t>
            </a:r>
            <a:endParaRPr lang="en-US" sz="38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141412" y="1741487"/>
            <a:ext cx="9905999" cy="3541714"/>
          </a:xfrm>
        </p:spPr>
        <p:txBody>
          <a:bodyPr>
            <a:noAutofit/>
          </a:bodyPr>
          <a:p>
            <a:pPr marL="0" indent="0" algn="just">
              <a:buNone/>
            </a:pPr>
            <a:r>
              <a:rPr lang="en-US" altLang="en-US">
                <a:latin typeface="Times New Roman" panose="02020603050405020304" charset="0"/>
                <a:cs typeface="Times New Roman" panose="02020603050405020304" charset="0"/>
              </a:rPr>
              <a:t>The ultrasonic sensor is a key component in the </a:t>
            </a:r>
            <a:endParaRPr lang="en-US" altLang="en-US">
              <a:latin typeface="Times New Roman" panose="02020603050405020304" charset="0"/>
              <a:cs typeface="Times New Roman" panose="02020603050405020304" charset="0"/>
            </a:endParaRPr>
          </a:p>
          <a:p>
            <a:pPr marL="0" indent="0" algn="just">
              <a:buNone/>
            </a:pPr>
            <a:r>
              <a:rPr lang="en-US" altLang="en-US">
                <a:latin typeface="Times New Roman" panose="02020603050405020304" charset="0"/>
                <a:cs typeface="Times New Roman" panose="02020603050405020304" charset="0"/>
              </a:rPr>
              <a:t>automated forklift project, enabling obstacle detection </a:t>
            </a:r>
            <a:endParaRPr lang="en-US" altLang="en-US">
              <a:latin typeface="Times New Roman" panose="02020603050405020304" charset="0"/>
              <a:cs typeface="Times New Roman" panose="02020603050405020304" charset="0"/>
            </a:endParaRPr>
          </a:p>
          <a:p>
            <a:pPr marL="0" indent="0" algn="just">
              <a:buNone/>
            </a:pPr>
            <a:r>
              <a:rPr lang="en-US" altLang="en-US">
                <a:latin typeface="Times New Roman" panose="02020603050405020304" charset="0"/>
                <a:cs typeface="Times New Roman" panose="02020603050405020304" charset="0"/>
              </a:rPr>
              <a:t>&amp; distance measurement. It works by emitting high-frequency ultrasonic waves &amp; measuring the time taken for the echo to return, calculating the distance based on the speed of sound. In this project, it helps in preventing collisions, ensuring safe navigation, and assisting in fork height adjustment when handling materials. The HC-SR04 sensor, commonly used with Arduino, provides accurate readings for real-time decision-making. Its low-cost, reliability, and ability to function in various lighting conditions make it an ideal choice for warehouse automation. </a:t>
            </a:r>
            <a:endParaRPr lang="en-US" altLang="en-US">
              <a:latin typeface="Times New Roman" panose="02020603050405020304" charset="0"/>
              <a:cs typeface="Times New Roman" panose="02020603050405020304" charset="0"/>
            </a:endParaRPr>
          </a:p>
        </p:txBody>
      </p:sp>
      <p:pic>
        <p:nvPicPr>
          <p:cNvPr id="4" name="Picture 3"/>
          <p:cNvPicPr/>
          <p:nvPr/>
        </p:nvPicPr>
        <p:blipFill>
          <a:blip r:embed="rId1"/>
          <a:srcRect l="2694" t="22981" r="3546" b="22556"/>
          <a:stretch>
            <a:fillRect/>
          </a:stretch>
        </p:blipFill>
        <p:spPr>
          <a:xfrm>
            <a:off x="8521065" y="971550"/>
            <a:ext cx="3269615" cy="18999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0778" y="1096038"/>
            <a:ext cx="9905998" cy="1478570"/>
          </a:xfrm>
        </p:spPr>
        <p:txBody>
          <a:bodyPr>
            <a:normAutofit fontScale="90000"/>
          </a:bodyPr>
          <a:p>
            <a:r>
              <a:rPr lang="en-US" altLang="en-US">
                <a:latin typeface="Times New Roman" panose="02020603050405020304" charset="0"/>
                <a:cs typeface="Times New Roman" panose="02020603050405020304" charset="0"/>
                <a:sym typeface="+mn-ea"/>
              </a:rPr>
              <a:t>Communication Module: Bluetooth </a:t>
            </a:r>
            <a:br>
              <a:rPr lang="en-US" altLang="en-US">
                <a:latin typeface="Times New Roman" panose="02020603050405020304" charset="0"/>
                <a:cs typeface="Times New Roman" panose="02020603050405020304" charset="0"/>
                <a:sym typeface="+mn-ea"/>
              </a:rPr>
            </a:br>
            <a:r>
              <a:rPr lang="en-US" altLang="en-US">
                <a:latin typeface="Times New Roman" panose="02020603050405020304" charset="0"/>
                <a:cs typeface="Times New Roman" panose="02020603050405020304" charset="0"/>
                <a:sym typeface="+mn-ea"/>
              </a:rPr>
              <a:t>for remote control</a:t>
            </a:r>
            <a:br>
              <a:rPr lang="en-US" altLang="en-US">
                <a:latin typeface="Times New Roman" panose="02020603050405020304" charset="0"/>
                <a:cs typeface="Times New Roman" panose="02020603050405020304" charset="0"/>
                <a:sym typeface="+mn-ea"/>
              </a:rPr>
            </a:br>
            <a:endParaRPr lang="en-US"/>
          </a:p>
        </p:txBody>
      </p:sp>
      <p:pic>
        <p:nvPicPr>
          <p:cNvPr id="4" name="Content Placeholder 3" descr="10-Best-Bluetooth-Modules-9-610x708"/>
          <p:cNvPicPr>
            <a:picLocks noChangeAspect="1"/>
          </p:cNvPicPr>
          <p:nvPr>
            <p:ph idx="1"/>
          </p:nvPr>
        </p:nvPicPr>
        <p:blipFill>
          <a:blip r:embed="rId1"/>
          <a:srcRect l="3020" t="3069" r="10015"/>
          <a:stretch>
            <a:fillRect/>
          </a:stretch>
        </p:blipFill>
        <p:spPr>
          <a:xfrm>
            <a:off x="9865995" y="107950"/>
            <a:ext cx="2213610" cy="2905125"/>
          </a:xfrm>
          <a:prstGeom prst="rect">
            <a:avLst/>
          </a:prstGeom>
        </p:spPr>
      </p:pic>
      <p:sp>
        <p:nvSpPr>
          <p:cNvPr id="5" name="Content Placeholder 2"/>
          <p:cNvSpPr>
            <a:spLocks noGrp="1"/>
          </p:cNvSpPr>
          <p:nvPr/>
        </p:nvSpPr>
        <p:spPr>
          <a:xfrm>
            <a:off x="629602" y="2761297"/>
            <a:ext cx="9905999" cy="3541714"/>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en-US">
                <a:latin typeface="Times New Roman" panose="02020603050405020304" charset="0"/>
                <a:cs typeface="Times New Roman" panose="02020603050405020304" charset="0"/>
              </a:rPr>
              <a:t>A Bluetooth module is a specialized chip that is designed to wirelessly connect two compatible devices for communication, and it does it using its low energy wave feature.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These modules act as the interface between the  microcontroller and the devices. The scope of these modules is not just limited to smartphones and laptops but also includes multiple types of devices, such as watches and households that use Bluetooth modules to share data.</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ltLang="en-US">
                <a:latin typeface="Times New Roman" panose="02020603050405020304" charset="0"/>
                <a:cs typeface="Times New Roman" panose="02020603050405020304" charset="0"/>
                <a:sym typeface="+mn-ea"/>
              </a:rPr>
              <a:t>Motors: DC motors for movement and lifting</a:t>
            </a:r>
            <a:br>
              <a:rPr lang="en-US" altLang="en-US">
                <a:latin typeface="Times New Roman" panose="02020603050405020304" charset="0"/>
                <a:cs typeface="Times New Roman" panose="02020603050405020304" charset="0"/>
                <a:sym typeface="+mn-ea"/>
              </a:rPr>
            </a:br>
            <a:endParaRPr lang="en-US"/>
          </a:p>
        </p:txBody>
      </p:sp>
      <p:pic>
        <p:nvPicPr>
          <p:cNvPr id="4" name="Content Placeholder 3" descr="round-brushless-dc-motor-sideview"/>
          <p:cNvPicPr>
            <a:picLocks noChangeAspect="1"/>
          </p:cNvPicPr>
          <p:nvPr>
            <p:ph idx="1"/>
          </p:nvPr>
        </p:nvPicPr>
        <p:blipFill>
          <a:blip r:embed="rId1"/>
          <a:stretch>
            <a:fillRect/>
          </a:stretch>
        </p:blipFill>
        <p:spPr>
          <a:xfrm>
            <a:off x="9206230" y="1193800"/>
            <a:ext cx="2630805" cy="1606550"/>
          </a:xfrm>
          <a:prstGeom prst="rect">
            <a:avLst/>
          </a:prstGeom>
        </p:spPr>
      </p:pic>
      <p:sp>
        <p:nvSpPr>
          <p:cNvPr id="5" name="Content Placeholder 2"/>
          <p:cNvSpPr>
            <a:spLocks noGrp="1"/>
          </p:cNvSpPr>
          <p:nvPr/>
        </p:nvSpPr>
        <p:spPr>
          <a:xfrm>
            <a:off x="1142047" y="2800667"/>
            <a:ext cx="99059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en-US">
                <a:latin typeface="Times New Roman" panose="02020603050405020304" charset="0"/>
                <a:cs typeface="Times New Roman" panose="02020603050405020304" charset="0"/>
              </a:rPr>
              <a:t>DC motor is a machine that converts electrical energy of direct current into mechanical energy. In a DC motor, the input electrical energy is direct current which is converted into mechanical rotation.</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It is based on electromagnetic induction, where a conductor carrying current (normally a coil of wire) placed in a magnetic field experiences force to rotate. This rotation is used to perform mechanical work.</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413" y="628678"/>
            <a:ext cx="9905998" cy="1478570"/>
          </a:xfrm>
        </p:spPr>
        <p:txBody>
          <a:bodyPr>
            <a:normAutofit/>
          </a:bodyPr>
          <a:p>
            <a:r>
              <a:rPr lang="en-US" altLang="en-US">
                <a:latin typeface="Times New Roman" panose="02020603050405020304" charset="0"/>
                <a:cs typeface="Times New Roman" panose="02020603050405020304" charset="0"/>
                <a:sym typeface="+mn-ea"/>
              </a:rPr>
              <a:t>Power Supply: Rechargeable battery</a:t>
            </a:r>
            <a:br>
              <a:rPr lang="en-US" altLang="en-US">
                <a:latin typeface="Times New Roman" panose="02020603050405020304" charset="0"/>
                <a:cs typeface="Times New Roman" panose="02020603050405020304" charset="0"/>
                <a:sym typeface="+mn-ea"/>
              </a:rPr>
            </a:br>
            <a:endParaRPr lang="en-US"/>
          </a:p>
        </p:txBody>
      </p:sp>
      <p:pic>
        <p:nvPicPr>
          <p:cNvPr id="4" name="Content Placeholder 3" descr="SereneLife-1024x1024"/>
          <p:cNvPicPr>
            <a:picLocks noChangeAspect="1"/>
          </p:cNvPicPr>
          <p:nvPr>
            <p:ph idx="1"/>
          </p:nvPr>
        </p:nvPicPr>
        <p:blipFill>
          <a:blip r:embed="rId1"/>
          <a:stretch>
            <a:fillRect/>
          </a:stretch>
        </p:blipFill>
        <p:spPr>
          <a:xfrm>
            <a:off x="4563110" y="2367280"/>
            <a:ext cx="3065780" cy="3065780"/>
          </a:xfrm>
          <a:prstGeom prst="rect">
            <a:avLst/>
          </a:prstGeom>
        </p:spPr>
      </p:pic>
      <p:sp>
        <p:nvSpPr>
          <p:cNvPr id="5" name="Title 1"/>
          <p:cNvSpPr>
            <a:spLocks noGrp="1"/>
          </p:cNvSpPr>
          <p:nvPr/>
        </p:nvSpPr>
        <p:spPr>
          <a:xfrm>
            <a:off x="1140778" y="357253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97623" y="161953"/>
            <a:ext cx="9905998" cy="1478570"/>
          </a:xfrm>
        </p:spPr>
        <p:txBody>
          <a:bodyPr/>
          <a:p>
            <a:r>
              <a:rPr lang="en-US" sz="4000">
                <a:latin typeface="Times New Roman" panose="02020603050405020304" charset="0"/>
                <a:cs typeface="Times New Roman" panose="02020603050405020304" charset="0"/>
              </a:rPr>
              <a:t>BLOCK DIAGRAM</a:t>
            </a:r>
            <a:endParaRPr lang="en-US" sz="4000">
              <a:latin typeface="Times New Roman" panose="02020603050405020304" charset="0"/>
              <a:cs typeface="Times New Roman" panose="02020603050405020304" charset="0"/>
            </a:endParaRPr>
          </a:p>
        </p:txBody>
      </p:sp>
      <p:pic>
        <p:nvPicPr>
          <p:cNvPr id="3" name="Content Placeholder 2" descr="Slide1"/>
          <p:cNvPicPr>
            <a:picLocks noChangeAspect="1"/>
          </p:cNvPicPr>
          <p:nvPr>
            <p:ph idx="1"/>
          </p:nvPr>
        </p:nvPicPr>
        <p:blipFill>
          <a:blip r:embed="rId1"/>
          <a:stretch>
            <a:fillRect/>
          </a:stretch>
        </p:blipFill>
        <p:spPr>
          <a:xfrm>
            <a:off x="1744345" y="1504950"/>
            <a:ext cx="8884285" cy="4997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88733" y="101628"/>
            <a:ext cx="9905998" cy="1478570"/>
          </a:xfrm>
        </p:spPr>
        <p:txBody>
          <a:bodyPr/>
          <a:p>
            <a:r>
              <a:rPr lang="en-US" sz="4000">
                <a:latin typeface="Times New Roman" panose="02020603050405020304" charset="0"/>
                <a:cs typeface="Times New Roman" panose="02020603050405020304" charset="0"/>
              </a:rPr>
              <a:t>CIRCUIT DIAGRAM</a:t>
            </a:r>
            <a:endParaRPr lang="en-US" sz="4000">
              <a:latin typeface="Times New Roman" panose="02020603050405020304" charset="0"/>
              <a:cs typeface="Times New Roman" panose="02020603050405020304" charset="0"/>
            </a:endParaRPr>
          </a:p>
        </p:txBody>
      </p:sp>
      <p:pic>
        <p:nvPicPr>
          <p:cNvPr id="3" name="Content Placeholder 2" descr="Slide2"/>
          <p:cNvPicPr>
            <a:picLocks noChangeAspect="1"/>
          </p:cNvPicPr>
          <p:nvPr>
            <p:ph idx="1"/>
          </p:nvPr>
        </p:nvPicPr>
        <p:blipFill>
          <a:blip r:embed="rId1"/>
          <a:stretch>
            <a:fillRect/>
          </a:stretch>
        </p:blipFill>
        <p:spPr>
          <a:xfrm>
            <a:off x="1512570" y="1238885"/>
            <a:ext cx="9565005" cy="53809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413" y="39398"/>
            <a:ext cx="9905998" cy="1478570"/>
          </a:xfrm>
        </p:spPr>
        <p:txBody>
          <a:bodyPr/>
          <a:p>
            <a:r>
              <a:rPr lang="en-US" sz="4000">
                <a:latin typeface="Times New Roman" panose="02020603050405020304" charset="0"/>
                <a:cs typeface="Times New Roman" panose="02020603050405020304" charset="0"/>
              </a:rPr>
              <a:t>lIST OF CONTENT</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405255" y="1324610"/>
            <a:ext cx="9906000" cy="4198620"/>
          </a:xfrm>
        </p:spPr>
        <p:txBody>
          <a:bodyPr>
            <a:noAutofit/>
          </a:bodyPr>
          <a:p>
            <a:r>
              <a:rPr lang="en-US" altLang="en-US" sz="2600">
                <a:latin typeface="Times New Roman" panose="02020603050405020304" charset="0"/>
                <a:cs typeface="Times New Roman" panose="02020603050405020304" charset="0"/>
              </a:rPr>
              <a:t>Introduction</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Literature Review</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Problem Statement</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Objectives</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Methodology</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Results</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Conclusion</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Future Scope</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References</a:t>
            </a:r>
            <a:endParaRPr lang="en-US" altLang="en-US" sz="260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latin typeface="Times New Roman" panose="02020603050405020304" charset="0"/>
                <a:cs typeface="Times New Roman" panose="02020603050405020304" charset="0"/>
              </a:rPr>
              <a:t>RESULT</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r>
              <a:rPr lang="en-US" altLang="en-US" sz="2600">
                <a:latin typeface="Times New Roman" panose="02020603050405020304" charset="0"/>
                <a:cs typeface="Times New Roman" panose="02020603050405020304" charset="0"/>
              </a:rPr>
              <a:t>Successfully built a working prototype of an automated forklift.</a:t>
            </a:r>
            <a:endParaRPr lang="en-US" altLang="en-US" sz="2600">
              <a:latin typeface="Times New Roman" panose="02020603050405020304" charset="0"/>
              <a:cs typeface="Times New Roman" panose="02020603050405020304" charset="0"/>
            </a:endParaRPr>
          </a:p>
          <a:p>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Integrated IR sensors for path-following and obstacle detection.</a:t>
            </a:r>
            <a:endParaRPr lang="en-US" altLang="en-US" sz="2600">
              <a:latin typeface="Times New Roman" panose="02020603050405020304" charset="0"/>
              <a:cs typeface="Times New Roman" panose="02020603050405020304" charset="0"/>
            </a:endParaRPr>
          </a:p>
          <a:p>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Implemented Arduino-based control for precise movement and lifting.</a:t>
            </a:r>
            <a:endParaRPr lang="en-US" altLang="en-US" sz="2600">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413" y="354358"/>
            <a:ext cx="9905998" cy="1478570"/>
          </a:xfrm>
        </p:spPr>
        <p:txBody>
          <a:bodyPr/>
          <a:p>
            <a:r>
              <a:rPr lang="en-US" sz="4000">
                <a:latin typeface="Times New Roman" panose="02020603050405020304" charset="0"/>
                <a:cs typeface="Times New Roman" panose="02020603050405020304" charset="0"/>
              </a:rPr>
              <a:t>CONCLUsION</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141412" y="1934527"/>
            <a:ext cx="9905999" cy="3541714"/>
          </a:xfrm>
        </p:spPr>
        <p:txBody>
          <a:bodyPr>
            <a:noAutofit/>
          </a:bodyPr>
          <a:p>
            <a:r>
              <a:rPr lang="en-US" altLang="en-US" sz="2300">
                <a:latin typeface="Times New Roman" panose="02020603050405020304" charset="0"/>
                <a:cs typeface="Times New Roman" panose="02020603050405020304" charset="0"/>
              </a:rPr>
              <a:t>The Automated Forklift for Enhanced Material Handling successfully demonstrates the potential of automation in industrial environments. By integrating IR sensors for obstacle detection, Arduino-based control, and Bluetooth for remote operation, the system improves efficiency, safety, and precision in material handling.</a:t>
            </a:r>
            <a:endParaRPr lang="en-US" altLang="en-US" sz="2300">
              <a:latin typeface="Times New Roman" panose="02020603050405020304" charset="0"/>
              <a:cs typeface="Times New Roman" panose="02020603050405020304" charset="0"/>
            </a:endParaRPr>
          </a:p>
          <a:p>
            <a:endParaRPr lang="en-US" altLang="en-US" sz="2300">
              <a:latin typeface="Times New Roman" panose="02020603050405020304" charset="0"/>
              <a:cs typeface="Times New Roman" panose="02020603050405020304" charset="0"/>
            </a:endParaRPr>
          </a:p>
          <a:p>
            <a:r>
              <a:rPr lang="en-US" altLang="en-US" sz="2300">
                <a:latin typeface="Times New Roman" panose="02020603050405020304" charset="0"/>
                <a:cs typeface="Times New Roman" panose="02020603050405020304" charset="0"/>
              </a:rPr>
              <a:t>The experimental results validate the forklift’s ability to navigate autonomously, detect obstacles, and perform lifting operations with minimal human intervention. This project contributes to the advancement of Industry 4.0, supporting smart warehouse and factory automation trends.</a:t>
            </a:r>
            <a:endParaRPr lang="en-US" altLang="en-US" sz="2300">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latin typeface="Times New Roman" panose="02020603050405020304" charset="0"/>
                <a:cs typeface="Times New Roman" panose="02020603050405020304" charset="0"/>
              </a:rPr>
              <a:t>FUTURE SCOPE</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r>
              <a:rPr lang="en-US" altLang="en-US">
                <a:latin typeface="Times New Roman" panose="02020603050405020304" charset="0"/>
                <a:cs typeface="Times New Roman" panose="02020603050405020304" charset="0"/>
              </a:rPr>
              <a:t>AI Integration for adaptive navigation and path planning</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IoT Connectivity for real-time monitoring and analytics</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Advanced Sensors (LiDAR, Ultrasonic) for improved obstacle detection</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Enhanced Load Capacity &amp; Speed Optimization for better performance</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31253" y="323878"/>
            <a:ext cx="9905998" cy="1478570"/>
          </a:xfrm>
        </p:spPr>
        <p:txBody>
          <a:bodyPr/>
          <a:p>
            <a:r>
              <a:rPr lang="en-US" sz="4000">
                <a:latin typeface="Times New Roman" panose="02020603050405020304" charset="0"/>
                <a:cs typeface="Times New Roman" panose="02020603050405020304" charset="0"/>
              </a:rPr>
              <a:t>REFERENCE</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395412" y="1812607"/>
            <a:ext cx="9905999" cy="3541714"/>
          </a:xfrm>
        </p:spPr>
        <p:txBody>
          <a:bodyPr>
            <a:noAutofit/>
          </a:bodyPr>
          <a:p>
            <a:pPr marL="0" indent="0">
              <a:buNone/>
            </a:pPr>
            <a:r>
              <a:rPr lang="en-US" altLang="en-US" sz="2500">
                <a:latin typeface="Times New Roman" panose="02020603050405020304" charset="0"/>
                <a:cs typeface="Times New Roman" panose="02020603050405020304" charset="0"/>
              </a:rPr>
              <a:t>1.Smith, J., et al. (2021). "Infrared Sensors in Warehouse Robotics." IEEE Transactions on Industrial Electronics.</a:t>
            </a:r>
            <a:endParaRPr lang="en-US" altLang="en-US" sz="2500">
              <a:latin typeface="Times New Roman" panose="02020603050405020304" charset="0"/>
              <a:cs typeface="Times New Roman" panose="02020603050405020304" charset="0"/>
            </a:endParaRPr>
          </a:p>
          <a:p>
            <a:pPr marL="0" indent="0">
              <a:buNone/>
            </a:pPr>
            <a:r>
              <a:rPr lang="en-US" altLang="en-US" sz="2500">
                <a:latin typeface="Times New Roman" panose="02020603050405020304" charset="0"/>
                <a:cs typeface="Times New Roman" panose="02020603050405020304" charset="0"/>
              </a:rPr>
              <a:t>2.Kumar, R. (2020). "Arduino-Driven Automation for SMEs." Springer Robotics Series.</a:t>
            </a:r>
            <a:endParaRPr lang="en-US" altLang="en-US" sz="2500">
              <a:latin typeface="Times New Roman" panose="02020603050405020304" charset="0"/>
              <a:cs typeface="Times New Roman" panose="02020603050405020304" charset="0"/>
            </a:endParaRPr>
          </a:p>
          <a:p>
            <a:pPr marL="0" indent="0">
              <a:buNone/>
            </a:pPr>
            <a:r>
              <a:rPr lang="en-US" altLang="en-US" sz="2500">
                <a:latin typeface="Times New Roman" panose="02020603050405020304" charset="0"/>
                <a:cs typeface="Times New Roman" panose="02020603050405020304" charset="0"/>
              </a:rPr>
              <a:t>3.Lee, S. (2022). "Bluetooth-Enabled Industrial IoT Systems." Sensors.</a:t>
            </a:r>
            <a:endParaRPr lang="en-US" altLang="en-US" sz="2500">
              <a:latin typeface="Times New Roman" panose="02020603050405020304" charset="0"/>
              <a:cs typeface="Times New Roman" panose="02020603050405020304" charset="0"/>
            </a:endParaRPr>
          </a:p>
          <a:p>
            <a:pPr marL="0" indent="0">
              <a:buNone/>
            </a:pPr>
            <a:r>
              <a:rPr lang="en-US" altLang="en-US" sz="2500">
                <a:latin typeface="Times New Roman" panose="02020603050405020304" charset="0"/>
                <a:cs typeface="Times New Roman" panose="02020603050405020304" charset="0"/>
              </a:rPr>
              <a:t>4.Patel, H., et al. (2021). "Sensor Fusion for Dynamic Environments." Robotics and Computer-Integrated Manufacturing.</a:t>
            </a:r>
            <a:endParaRPr lang="en-US" altLang="en-US" sz="2500">
              <a:latin typeface="Times New Roman" panose="02020603050405020304" charset="0"/>
              <a:cs typeface="Times New Roman" panose="02020603050405020304" charset="0"/>
            </a:endParaRPr>
          </a:p>
          <a:p>
            <a:pPr marL="0" indent="0">
              <a:buNone/>
            </a:pPr>
            <a:r>
              <a:rPr lang="en-US" altLang="en-US" sz="2500">
                <a:latin typeface="Times New Roman" panose="02020603050405020304" charset="0"/>
                <a:cs typeface="Times New Roman" panose="02020603050405020304" charset="0"/>
              </a:rPr>
              <a:t>5.Author, W. S. (2019). "Distance Measurement Using IR Sensors." Journal of Automation and Control</a:t>
            </a:r>
            <a:r>
              <a:rPr lang="en-US" altLang="en-US" sz="2500">
                <a:latin typeface="Times New Roman" panose="02020603050405020304" charset="0"/>
                <a:cs typeface="Times New Roman" panose="02020603050405020304" charset="0"/>
              </a:rPr>
              <a:t> </a:t>
            </a:r>
            <a:r>
              <a:rPr lang="en-US" altLang="en-US" sz="2500">
                <a:latin typeface="Times New Roman" panose="02020603050405020304" charset="0"/>
                <a:cs typeface="Times New Roman" panose="02020603050405020304" charset="0"/>
              </a:rPr>
              <a:t>Engineering.</a:t>
            </a:r>
            <a:endParaRPr lang="en-US" altLang="en-US" sz="25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latin typeface="Times New Roman" panose="02020603050405020304" charset="0"/>
                <a:cs typeface="Times New Roman" panose="02020603050405020304" charset="0"/>
              </a:rPr>
              <a:t>ABSTRACT</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141412" y="1863407"/>
            <a:ext cx="9905999" cy="3541714"/>
          </a:xfrm>
        </p:spPr>
        <p:txBody>
          <a:bodyPr>
            <a:normAutofit fontScale="25000"/>
          </a:bodyPr>
          <a:p>
            <a:pPr marL="0" indent="0" algn="just">
              <a:buNone/>
            </a:pPr>
            <a:r>
              <a:rPr lang="en-US" altLang="en-US" sz="8000">
                <a:latin typeface="Times New Roman" panose="02020603050405020304" charset="0"/>
                <a:cs typeface="Times New Roman" panose="02020603050405020304" charset="0"/>
              </a:rPr>
              <a:t>Efficient material handling is a critical component of modern industrial operations, directly impacting productivity and safety. This paper presents the design and development of an automated forklift system designed to enhance material handling processes in industrial environments. The system utilizes a combination of infrared (IR) sensors for obstacle detection and navigation, along with an Arduino Uno board for control logic. The forklift is equipped with Bluetooth functionality, enabling remote operation and seamless integration with existing industrial automation systems. The proposed system aims to improve operational efficiency, reduce human error, and enhance workplace safety by automating repetitive material handling tasks. Experimental results demonstrate the system's ability to navigate autonomously, avoid obstacles, and perform precise material handling operations. This innovation has the potential to significantly contribute to the optimization of industrial workflows and the adoption of Industry 4.0 principles.</a:t>
            </a:r>
            <a:endParaRPr lang="en-US" altLang="en-US" sz="80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latin typeface="Times New Roman" panose="02020603050405020304" charset="0"/>
                <a:cs typeface="Times New Roman" panose="02020603050405020304" charset="0"/>
              </a:rPr>
              <a:t>INTRODUCTION</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r>
              <a:rPr lang="en-US" altLang="en-US">
                <a:latin typeface="Times New Roman" panose="02020603050405020304" charset="0"/>
                <a:cs typeface="Times New Roman" panose="02020603050405020304" charset="0"/>
              </a:rPr>
              <a:t>Importance of efficient material handling in industries</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Challenges in manual forklift operation (safety, efficiency, labor cost)</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Need for automation in material handling</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413" y="496598"/>
            <a:ext cx="9905998" cy="1478570"/>
          </a:xfrm>
        </p:spPr>
        <p:txBody>
          <a:bodyPr/>
          <a:p>
            <a:r>
              <a:rPr lang="en-US" sz="4000">
                <a:latin typeface="Times New Roman" panose="02020603050405020304" charset="0"/>
                <a:cs typeface="Times New Roman" panose="02020603050405020304" charset="0"/>
              </a:rPr>
              <a:t>LITERATURE REVIEW</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141412" y="1873567"/>
            <a:ext cx="9905999" cy="3541714"/>
          </a:xfrm>
        </p:spPr>
        <p:txBody>
          <a:bodyPr>
            <a:noAutofit/>
          </a:bodyPr>
          <a:p>
            <a:r>
              <a:rPr lang="en-US" altLang="en-US" sz="2300">
                <a:latin typeface="Times New Roman" panose="02020603050405020304" charset="0"/>
                <a:cs typeface="Times New Roman" panose="02020603050405020304" charset="0"/>
              </a:rPr>
              <a:t>Design and Development of an Automated Forklift with IoT Weight System (Jagadeesh et al., 2024): This study focuses on automating forklifts with IoT-enabled weight measurement and RFID-based pallet identification. It highlights the effectiveness of IR sensors for navigation and obstacle avoidance in industrial environments.</a:t>
            </a:r>
            <a:endParaRPr lang="en-US" altLang="en-US" sz="2300">
              <a:latin typeface="Times New Roman" panose="02020603050405020304" charset="0"/>
              <a:cs typeface="Times New Roman" panose="02020603050405020304" charset="0"/>
            </a:endParaRPr>
          </a:p>
          <a:p>
            <a:endParaRPr lang="en-US" altLang="en-US" sz="2300">
              <a:latin typeface="Times New Roman" panose="02020603050405020304" charset="0"/>
              <a:cs typeface="Times New Roman" panose="02020603050405020304" charset="0"/>
            </a:endParaRPr>
          </a:p>
          <a:p>
            <a:r>
              <a:rPr lang="en-US" altLang="en-US" sz="2300">
                <a:latin typeface="Times New Roman" panose="02020603050405020304" charset="0"/>
                <a:cs typeface="Times New Roman" panose="02020603050405020304" charset="0"/>
              </a:rPr>
              <a:t>Autonomous Counterbalance Forklift (KTH Royal Institute of Technology, 2019): This research explores line-following technology for forklift automation. An Arduino Uno was used for control, while IR sensors ensured precise movement and obstacle detection.</a:t>
            </a:r>
            <a:endParaRPr lang="en-US" altLang="en-US" sz="2300">
              <a:latin typeface="Times New Roman" panose="02020603050405020304" charset="0"/>
              <a:cs typeface="Times New Roman" panose="02020603050405020304" charset="0"/>
            </a:endParaRPr>
          </a:p>
          <a:p>
            <a:endParaRPr lang="en-US" altLang="en-US" sz="11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41412" y="1517967"/>
            <a:ext cx="9905999" cy="3541714"/>
          </a:xfrm>
        </p:spPr>
        <p:txBody>
          <a:bodyPr>
            <a:noAutofit/>
          </a:bodyPr>
          <a:p>
            <a:r>
              <a:rPr lang="en-US" altLang="en-US" sz="2300">
                <a:latin typeface="Times New Roman" panose="02020603050405020304" charset="0"/>
                <a:cs typeface="Times New Roman" panose="02020603050405020304" charset="0"/>
                <a:sym typeface="+mn-ea"/>
              </a:rPr>
              <a:t>Fabrication of Automatic Forklift Design for Robotic Material Handling (IJIRMF, 2019): This paper discusses the development of an automatic forklift using IR sensors and a black line sensing system for material handling, enhancing accuracy and efficiency in warehouse operations.</a:t>
            </a:r>
            <a:endParaRPr lang="en-US" altLang="en-US" sz="2300">
              <a:latin typeface="Times New Roman" panose="02020603050405020304" charset="0"/>
              <a:cs typeface="Times New Roman" panose="02020603050405020304" charset="0"/>
            </a:endParaRPr>
          </a:p>
          <a:p>
            <a:endParaRPr lang="en-US" altLang="en-US" sz="2300">
              <a:latin typeface="Times New Roman" panose="02020603050405020304" charset="0"/>
              <a:cs typeface="Times New Roman" panose="02020603050405020304" charset="0"/>
            </a:endParaRPr>
          </a:p>
          <a:p>
            <a:r>
              <a:rPr lang="en-US" altLang="en-US" sz="2300">
                <a:latin typeface="Times New Roman" panose="02020603050405020304" charset="0"/>
                <a:cs typeface="Times New Roman" panose="02020603050405020304" charset="0"/>
                <a:sym typeface="+mn-ea"/>
              </a:rPr>
              <a:t>Development of Unmanned Guided Vehicle for Material Handling (IJRTE, 2019): This research presents an Arduino-based unmanned guided vehicle (UGV) that automates material handling, reducing human intervention and improving safety in industrial environments.</a:t>
            </a:r>
            <a:endParaRPr lang="en-US" altLang="en-US" sz="2300">
              <a:latin typeface="Times New Roman" panose="02020603050405020304" charset="0"/>
              <a:cs typeface="Times New Roman" panose="02020603050405020304" charset="0"/>
            </a:endParaRPr>
          </a:p>
          <a:p>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latin typeface="Times New Roman" panose="02020603050405020304" charset="0"/>
                <a:cs typeface="Times New Roman" panose="02020603050405020304" charset="0"/>
              </a:rPr>
              <a:t>PROBLEM STATEMENT</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Autofit/>
          </a:bodyPr>
          <a:p>
            <a:r>
              <a:rPr lang="en-US" altLang="en-US" sz="2300">
                <a:latin typeface="Times New Roman" panose="02020603050405020304" charset="0"/>
                <a:cs typeface="Times New Roman" panose="02020603050405020304" charset="0"/>
              </a:rPr>
              <a:t>Traditional forklifts rely heavily on human operators, leading to inefficiencies, safety risks, and increased labor costs.</a:t>
            </a:r>
            <a:endParaRPr lang="en-US" altLang="en-US" sz="2300">
              <a:latin typeface="Times New Roman" panose="02020603050405020304" charset="0"/>
              <a:cs typeface="Times New Roman" panose="02020603050405020304" charset="0"/>
            </a:endParaRPr>
          </a:p>
          <a:p>
            <a:r>
              <a:rPr lang="en-US" altLang="en-US" sz="2300">
                <a:latin typeface="Times New Roman" panose="02020603050405020304" charset="0"/>
                <a:cs typeface="Times New Roman" panose="02020603050405020304" charset="0"/>
              </a:rPr>
              <a:t>Manual operation introduces errors in material handling, delays, and potential accidents in industrial settings.</a:t>
            </a:r>
            <a:endParaRPr lang="en-US" altLang="en-US" sz="2300">
              <a:latin typeface="Times New Roman" panose="02020603050405020304" charset="0"/>
              <a:cs typeface="Times New Roman" panose="02020603050405020304" charset="0"/>
            </a:endParaRPr>
          </a:p>
          <a:p>
            <a:r>
              <a:rPr lang="en-US" altLang="en-US" sz="2300">
                <a:latin typeface="Times New Roman" panose="02020603050405020304" charset="0"/>
                <a:cs typeface="Times New Roman" panose="02020603050405020304" charset="0"/>
              </a:rPr>
              <a:t>A lack of automation hinders seamless integration with Industry 4.0 technologies.</a:t>
            </a:r>
            <a:endParaRPr lang="en-US" altLang="en-US" sz="2300">
              <a:latin typeface="Times New Roman" panose="02020603050405020304" charset="0"/>
              <a:cs typeface="Times New Roman" panose="02020603050405020304" charset="0"/>
            </a:endParaRPr>
          </a:p>
          <a:p>
            <a:r>
              <a:rPr lang="en-US" altLang="en-US" sz="2300">
                <a:latin typeface="Times New Roman" panose="02020603050405020304" charset="0"/>
                <a:cs typeface="Times New Roman" panose="02020603050405020304" charset="0"/>
              </a:rPr>
              <a:t>There is a growing need for an intelligent, automated forklift system that minimizes human intervention while improving accuracy and workplace safety.</a:t>
            </a:r>
            <a:endParaRPr lang="en-US" altLang="en-US" sz="23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latin typeface="Times New Roman" panose="02020603050405020304" charset="0"/>
                <a:cs typeface="Times New Roman" panose="02020603050405020304" charset="0"/>
              </a:rPr>
              <a:t>OBJECTIVE</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Autofit/>
          </a:bodyPr>
          <a:p>
            <a:r>
              <a:rPr lang="en-US" altLang="en-US" sz="2600">
                <a:latin typeface="Times New Roman" panose="02020603050405020304" charset="0"/>
                <a:cs typeface="Times New Roman" panose="02020603050405020304" charset="0"/>
              </a:rPr>
              <a:t>Develop an automated forklift system for industrial use</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Implement IR sensors for obstacle detection and navigation</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Use Arduino for system control</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Integrate Bluetooth for remote operation</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Enhance safety and efficiency in material handling</a:t>
            </a:r>
            <a:endParaRPr lang="en-US" altLang="en-US" sz="260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latin typeface="Times New Roman" panose="02020603050405020304" charset="0"/>
                <a:cs typeface="Times New Roman" panose="02020603050405020304" charset="0"/>
              </a:rPr>
              <a:t>methodology</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141095" y="2249170"/>
            <a:ext cx="3964940" cy="1558290"/>
          </a:xfrm>
        </p:spPr>
        <p:txBody>
          <a:bodyPr/>
          <a:p>
            <a:pPr marL="0" indent="0">
              <a:buNone/>
            </a:pPr>
            <a:r>
              <a:rPr lang="en-US" sz="2600">
                <a:latin typeface="Times New Roman" panose="02020603050405020304" charset="0"/>
                <a:cs typeface="Times New Roman" panose="02020603050405020304" charset="0"/>
              </a:rPr>
              <a:t>1 SYSTEM DESIGN</a:t>
            </a:r>
            <a:endParaRPr lang="en-US" sz="2600">
              <a:latin typeface="Times New Roman" panose="02020603050405020304" charset="0"/>
              <a:cs typeface="Times New Roman" panose="02020603050405020304" charset="0"/>
            </a:endParaRPr>
          </a:p>
          <a:p>
            <a:pPr lvl="1"/>
            <a:r>
              <a:rPr lang="en-US" sz="2200">
                <a:latin typeface="Times New Roman" panose="02020603050405020304" charset="0"/>
                <a:cs typeface="Times New Roman" panose="02020603050405020304" charset="0"/>
              </a:rPr>
              <a:t>MECHANICAL DESIGN</a:t>
            </a:r>
            <a:endParaRPr lang="en-US" sz="2200">
              <a:latin typeface="Times New Roman" panose="02020603050405020304" charset="0"/>
              <a:cs typeface="Times New Roman" panose="02020603050405020304" charset="0"/>
            </a:endParaRPr>
          </a:p>
          <a:p>
            <a:pPr lvl="1"/>
            <a:r>
              <a:rPr lang="en-US" sz="2200">
                <a:latin typeface="Times New Roman" panose="02020603050405020304" charset="0"/>
                <a:cs typeface="Times New Roman" panose="02020603050405020304" charset="0"/>
              </a:rPr>
              <a:t>ELECTRICAL DESIGN</a:t>
            </a:r>
            <a:endParaRPr lang="en-US" sz="2200">
              <a:latin typeface="Times New Roman" panose="02020603050405020304" charset="0"/>
              <a:cs typeface="Times New Roman" panose="0202060305040502030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datastoreItem>
</file>

<file path=customXml/itemProps2.xml><?xml version="1.0" encoding="utf-8"?>
<ds:datastoreItem xmlns:ds="http://schemas.openxmlformats.org/officeDocument/2006/customXml" ds:itemID="{E096F0E7-E7B5-406E-8E94-F0043B2AC7F6}">
  <ds:schemaRefs/>
</ds:datastoreItem>
</file>

<file path=customXml/itemProps3.xml><?xml version="1.0" encoding="utf-8"?>
<ds:datastoreItem xmlns:ds="http://schemas.openxmlformats.org/officeDocument/2006/customXml" ds:itemID="{104C6BCC-A38B-4625-90E6-7D3BBA3909AE}">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7951</Words>
  <Application>WPS Slides</Application>
  <PresentationFormat>Widescreen</PresentationFormat>
  <Paragraphs>144</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Trebuchet MS</vt:lpstr>
      <vt:lpstr>Times New Roman</vt:lpstr>
      <vt:lpstr>Tw Cen MT</vt:lpstr>
      <vt:lpstr>Segoe Print</vt:lpstr>
      <vt:lpstr>Microsoft YaHei</vt:lpstr>
      <vt:lpstr>Arial Unicode MS</vt:lpstr>
      <vt:lpstr>Calibri</vt:lpstr>
      <vt:lpstr>Circuit</vt:lpstr>
      <vt:lpstr>Automated Forklift</vt:lpstr>
      <vt:lpstr>lIST OF CONTENT</vt:lpstr>
      <vt:lpstr>ABSTRACT</vt:lpstr>
      <vt:lpstr>INTRODUCTION</vt:lpstr>
      <vt:lpstr>LITERATURE REVIEW</vt:lpstr>
      <vt:lpstr>PowerPoint 演示文稿</vt:lpstr>
      <vt:lpstr>PROBLEM STATEMENT</vt:lpstr>
      <vt:lpstr>OBJECTIVE</vt:lpstr>
      <vt:lpstr>methodology</vt:lpstr>
      <vt:lpstr>MECHANICAL DESIGN</vt:lpstr>
      <vt:lpstr>ELECTRICAL DESIGN</vt:lpstr>
      <vt:lpstr>COMPONENTS USED</vt:lpstr>
      <vt:lpstr>Sensors: IR sensors for LINE  FOLLOWING </vt:lpstr>
      <vt:lpstr>uLTRA SONIC sensor: FOR OBSTACLE AVOIDANCE</vt:lpstr>
      <vt:lpstr>Communication Module: Bluetooth  for remote control </vt:lpstr>
      <vt:lpstr>Motors: DC motors for movement and lifting </vt:lpstr>
      <vt:lpstr>Power Supply: Rechargeable battery </vt:lpstr>
      <vt:lpstr>BLOCK DIAGRAM</vt:lpstr>
      <vt:lpstr>CIRCUIT DIAGRAM</vt:lpstr>
      <vt:lpstr>RESULT</vt:lpstr>
      <vt:lpstr>CONCLUsION</vt:lpstr>
      <vt:lpstr>FUTURE SCOPE</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viswanathan pv</dc:creator>
  <cp:lastModifiedBy>Abhinand Binu</cp:lastModifiedBy>
  <cp:revision>13</cp:revision>
  <dcterms:created xsi:type="dcterms:W3CDTF">2025-03-05T14:37:00Z</dcterms:created>
  <dcterms:modified xsi:type="dcterms:W3CDTF">2025-04-04T06:37:42Z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F1EBCC48B9E346B88E10AAC9867F9530_12</vt:lpwstr>
  </property>
  <property fmtid="{D5CDD505-2E9C-101B-9397-08002B2CF9AE}" pid="4" name="KSOProductBuildVer">
    <vt:lpwstr>1033-12.2.0.20782</vt:lpwstr>
  </property>
</Properties>
</file>